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62" r:id="rId5"/>
    <p:sldId id="263" r:id="rId6"/>
    <p:sldId id="264" r:id="rId7"/>
    <p:sldId id="265" r:id="rId8"/>
    <p:sldId id="266" r:id="rId9"/>
    <p:sldId id="267" r:id="rId10"/>
    <p:sldId id="258" r:id="rId11"/>
    <p:sldId id="268" r:id="rId12"/>
    <p:sldId id="260" r:id="rId13"/>
    <p:sldId id="269" r:id="rId14"/>
    <p:sldId id="270" r:id="rId15"/>
    <p:sldId id="271" r:id="rId16"/>
    <p:sldId id="272" r:id="rId17"/>
    <p:sldId id="273" r:id="rId18"/>
    <p:sldId id="274" r:id="rId19"/>
    <p:sldId id="275"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38" autoAdjust="0"/>
  </p:normalViewPr>
  <p:slideViewPr>
    <p:cSldViewPr>
      <p:cViewPr varScale="1">
        <p:scale>
          <a:sx n="86" d="100"/>
          <a:sy n="86" d="100"/>
        </p:scale>
        <p:origin x="-148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411365-C69E-421F-9325-2A9B17D4D93A}" type="datetimeFigureOut">
              <a:rPr lang="en-US" smtClean="0"/>
              <a:pPr/>
              <a:t>12/31/2011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75BF84-B961-455B-AFD2-AD37B903CD8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411365-C69E-421F-9325-2A9B17D4D93A}" type="datetimeFigureOut">
              <a:rPr lang="en-US" smtClean="0"/>
              <a:pPr/>
              <a:t>12/31/2011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5BF84-B961-455B-AFD2-AD37B903CD8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Review: Jehovah’s Witnesses Beliefs about Jesus</a:t>
            </a:r>
            <a:endParaRPr lang="en-US" dirty="0"/>
          </a:p>
        </p:txBody>
      </p:sp>
      <p:sp>
        <p:nvSpPr>
          <p:cNvPr id="3" name="Content Placeholder 2"/>
          <p:cNvSpPr>
            <a:spLocks noGrp="1"/>
          </p:cNvSpPr>
          <p:nvPr>
            <p:ph idx="1"/>
          </p:nvPr>
        </p:nvSpPr>
        <p:spPr/>
        <p:txBody>
          <a:bodyPr/>
          <a:lstStyle/>
          <a:p>
            <a:pPr lvl="0"/>
            <a:r>
              <a:rPr lang="en-US" dirty="0"/>
              <a:t>Jesus was/is the Archangel Michael</a:t>
            </a:r>
          </a:p>
          <a:p>
            <a:pPr lvl="0"/>
            <a:r>
              <a:rPr lang="en-US" dirty="0"/>
              <a:t>Jesus was created by God</a:t>
            </a:r>
          </a:p>
          <a:p>
            <a:pPr lvl="0"/>
            <a:r>
              <a:rPr lang="en-US" dirty="0"/>
              <a:t>Jesus is a god, not the God</a:t>
            </a:r>
          </a:p>
          <a:p>
            <a:pPr lvl="0"/>
            <a:r>
              <a:rPr lang="en-US" dirty="0"/>
              <a:t>After His crucifixion, Jesus was not physically raised from the dead – only spiritually</a:t>
            </a:r>
          </a:p>
          <a:p>
            <a:r>
              <a:rPr lang="en-US" dirty="0"/>
              <a:t>The second coming of Christ was in this invisible spiritual form, and it already happened in 1914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Detour: The Name “Jehovah”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Originally Hebrew was written without vowels</a:t>
            </a:r>
          </a:p>
          <a:p>
            <a:r>
              <a:rPr lang="en-US" dirty="0" smtClean="0"/>
              <a:t>Vowel marks were added later by scribes when Aramaic began to be replace Hebrew as the spoken language of Palestine</a:t>
            </a:r>
          </a:p>
          <a:p>
            <a:r>
              <a:rPr lang="en-US" dirty="0" smtClean="0"/>
              <a:t>Leviticus 24:16 ESV says “Whoever blasphemes the name of the Lord shall surely be put to death. All the congregation shall stone him. The sojourner as well as the native, when he blasphemes the Name, shall be put to death.”</a:t>
            </a:r>
          </a:p>
          <a:p>
            <a:r>
              <a:rPr lang="en-US" dirty="0" smtClean="0"/>
              <a:t>Because the scribes took this severe penalty quite seriously, their solution was to not write the name of God at all</a:t>
            </a:r>
          </a:p>
          <a:p>
            <a:r>
              <a:rPr lang="en-US" dirty="0" smtClean="0"/>
              <a:t>The consonants for God’s name in Hebrew are “YHWH”</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Detour: The Name “Jehovah”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scribes inserted the vowels “e-o-a” from the Hebrew word for LORD (e-do-nay) whenever YHWH appeared, giving YEHOWAH</a:t>
            </a:r>
          </a:p>
          <a:p>
            <a:r>
              <a:rPr lang="en-US" dirty="0" smtClean="0"/>
              <a:t>When Martin Luther made his German translation of the Bible, this word was transliterated into German with Y becoming J and W becoming V to give JEHOVAH</a:t>
            </a:r>
          </a:p>
          <a:p>
            <a:r>
              <a:rPr lang="en-US" dirty="0" smtClean="0"/>
              <a:t>When William Tyndale made his English translation of the Bible, he made heavy use of Luther’s German translation, thus giving English Bibles “Jehovah”, a word that is completely man-made</a:t>
            </a:r>
          </a:p>
          <a:p>
            <a:r>
              <a:rPr lang="en-US" dirty="0" smtClean="0"/>
              <a:t>If a Jehovah’s Witness points out that “Trinity” is a man-made word that is not even in the Bible, what should you say?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Concept Can be Biblical Without the Term Being in the Text</a:t>
            </a:r>
            <a:endParaRPr lang="en-US" dirty="0"/>
          </a:p>
        </p:txBody>
      </p:sp>
      <p:sp>
        <p:nvSpPr>
          <p:cNvPr id="3" name="Content Placeholder 2"/>
          <p:cNvSpPr>
            <a:spLocks noGrp="1"/>
          </p:cNvSpPr>
          <p:nvPr>
            <p:ph idx="1"/>
          </p:nvPr>
        </p:nvSpPr>
        <p:spPr/>
        <p:txBody>
          <a:bodyPr>
            <a:normAutofit lnSpcReduction="10000"/>
          </a:bodyPr>
          <a:lstStyle/>
          <a:p>
            <a:r>
              <a:rPr lang="en-US" dirty="0" smtClean="0"/>
              <a:t>The Israelite government before the monarchy was designed to be a theocracy</a:t>
            </a:r>
          </a:p>
          <a:p>
            <a:r>
              <a:rPr lang="en-US" dirty="0" smtClean="0"/>
              <a:t>The Roman Empire in NT times was officially a theocracy, ruled by a supposedly divine emperor</a:t>
            </a:r>
          </a:p>
          <a:p>
            <a:r>
              <a:rPr lang="en-US" dirty="0" smtClean="0"/>
              <a:t>The Watchtower Bible and Tract Society claims to be a theocracy</a:t>
            </a:r>
          </a:p>
          <a:p>
            <a:r>
              <a:rPr lang="en-US" dirty="0" smtClean="0"/>
              <a:t>Yet the word “theocracy” never appears in the text of the Bible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Jesus Isn’t the Only One who Taught in the Bible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Those who wish to reinterpret the teachings of the Bible regarding homosexual behavior say (correctly) that Jesus never mentions it in the Biblical text</a:t>
            </a:r>
          </a:p>
          <a:p>
            <a:r>
              <a:rPr lang="en-US" dirty="0" smtClean="0"/>
              <a:t>Yet this behavior is clearly taught against in both testaments</a:t>
            </a:r>
          </a:p>
          <a:p>
            <a:r>
              <a:rPr lang="en-US" dirty="0" smtClean="0"/>
              <a:t>Words attributed to Jesus are not the only inspired teaching in the Bible</a:t>
            </a:r>
          </a:p>
          <a:p>
            <a:r>
              <a:rPr lang="en-US" dirty="0" smtClean="0"/>
              <a:t>Even so, Jesus made many statements, already covered in the previous two weeks, that bear on the doctrine of the Trinity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What if the Trinity Confuses You?</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 Corinthians 14:33 refers to speaking in tongues and orderly worship, not to the simplicity of doctrine</a:t>
            </a:r>
          </a:p>
          <a:p>
            <a:r>
              <a:rPr lang="en-US" dirty="0" smtClean="0"/>
              <a:t>Verses such as:</a:t>
            </a:r>
          </a:p>
          <a:p>
            <a:pPr lvl="1"/>
            <a:r>
              <a:rPr lang="en-US" dirty="0" smtClean="0"/>
              <a:t>“Oh, the depth of the riches and wisdom and knowledge of God! How unsearchable are his judgments and how inscrutable his ways!” (Romans 11:33 ESV)</a:t>
            </a:r>
          </a:p>
          <a:p>
            <a:pPr lvl="1"/>
            <a:r>
              <a:rPr lang="en-US" dirty="0" smtClean="0"/>
              <a:t>“For now we see in a mirror dimly, but then face to face. Now I know in part; then I shall know fully, even as I have been fully known.” (I Corinthians 13:12 ESV)</a:t>
            </a:r>
          </a:p>
          <a:p>
            <a:pPr>
              <a:buNone/>
            </a:pPr>
            <a:r>
              <a:rPr lang="en-US" dirty="0" smtClean="0"/>
              <a:t>	</a:t>
            </a:r>
            <a:r>
              <a:rPr lang="en-US" dirty="0" smtClean="0"/>
              <a:t>show </a:t>
            </a:r>
            <a:r>
              <a:rPr lang="en-US" dirty="0" smtClean="0"/>
              <a:t>us that we are not promised complete understanding of the nature of God</a:t>
            </a:r>
          </a:p>
          <a:p>
            <a:r>
              <a:rPr lang="en-US" dirty="0" smtClean="0"/>
              <a:t>C. S. Lewis said it well: “If Christianity were something we were making up, of course we could make it easier. But it is not. We cannot compete, in simplicity, with people who are inventing religions. How could we? We are dealing with Fact. Of course anyone can be simple if he has no facts to bother about.” </a:t>
            </a:r>
            <a:r>
              <a:rPr lang="en-US" i="1" dirty="0" smtClean="0"/>
              <a:t>Mere Christianity</a:t>
            </a:r>
            <a:r>
              <a:rPr lang="en-US" dirty="0" smtClean="0"/>
              <a:t>, Beyond Personality, chapter 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Pagans Can Get Close to the Truth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are old stories from pagan societies about a flood which killed much of humankind and about a messiah-like figure (Tammuz) who was resurrected</a:t>
            </a:r>
          </a:p>
          <a:p>
            <a:r>
              <a:rPr lang="en-US" dirty="0" smtClean="0"/>
              <a:t>Should Christians refrain from teaching a Biblical concept just because pagans believed something similar first?</a:t>
            </a:r>
          </a:p>
          <a:p>
            <a:r>
              <a:rPr lang="en-US" dirty="0" smtClean="0"/>
              <a:t>Triads of three gods are </a:t>
            </a:r>
            <a:r>
              <a:rPr lang="en-US" dirty="0" err="1" smtClean="0"/>
              <a:t>tritheism</a:t>
            </a:r>
            <a:r>
              <a:rPr lang="en-US" dirty="0" smtClean="0"/>
              <a:t>, not </a:t>
            </a:r>
            <a:r>
              <a:rPr lang="en-US" dirty="0" err="1" smtClean="0"/>
              <a:t>Trinitarianism</a:t>
            </a:r>
            <a:r>
              <a:rPr lang="en-US" dirty="0" smtClean="0"/>
              <a:t> (one God being with three distinct persons)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Council of </a:t>
            </a:r>
            <a:r>
              <a:rPr lang="en-US" dirty="0" err="1" smtClean="0"/>
              <a:t>Nicea</a:t>
            </a:r>
            <a:endParaRPr lang="en-US" dirty="0"/>
          </a:p>
        </p:txBody>
      </p:sp>
      <p:sp>
        <p:nvSpPr>
          <p:cNvPr id="3" name="Content Placeholder 2"/>
          <p:cNvSpPr>
            <a:spLocks noGrp="1"/>
          </p:cNvSpPr>
          <p:nvPr>
            <p:ph idx="1"/>
          </p:nvPr>
        </p:nvSpPr>
        <p:spPr/>
        <p:txBody>
          <a:bodyPr>
            <a:normAutofit lnSpcReduction="10000"/>
          </a:bodyPr>
          <a:lstStyle/>
          <a:p>
            <a:r>
              <a:rPr lang="en-US" dirty="0" smtClean="0"/>
              <a:t>The Council of </a:t>
            </a:r>
            <a:r>
              <a:rPr lang="en-US" dirty="0" err="1" smtClean="0"/>
              <a:t>Nicea</a:t>
            </a:r>
            <a:r>
              <a:rPr lang="en-US" dirty="0" smtClean="0"/>
              <a:t> (AD 325) was called to settle what is now known as the Arian heresy</a:t>
            </a:r>
          </a:p>
          <a:p>
            <a:r>
              <a:rPr lang="en-US" dirty="0" err="1" smtClean="0"/>
              <a:t>Arianism</a:t>
            </a:r>
            <a:r>
              <a:rPr lang="en-US" dirty="0" smtClean="0"/>
              <a:t> had to do with nature/divinity of Jesus</a:t>
            </a:r>
          </a:p>
          <a:p>
            <a:r>
              <a:rPr lang="en-US" dirty="0" smtClean="0"/>
              <a:t>The Nicene Creed thus was more detailed than earlier creeds with respect to Jesus</a:t>
            </a:r>
          </a:p>
          <a:p>
            <a:r>
              <a:rPr lang="en-US" dirty="0" smtClean="0"/>
              <a:t>However, the doctrine of the Trinity long pre-dated AD 325 and did not originate with the Council of </a:t>
            </a:r>
            <a:r>
              <a:rPr lang="en-US" dirty="0" err="1" smtClean="0"/>
              <a:t>Nicea</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Important Verses on the Trinity</a:t>
            </a:r>
            <a:endParaRPr lang="en-US" dirty="0"/>
          </a:p>
        </p:txBody>
      </p:sp>
      <p:sp>
        <p:nvSpPr>
          <p:cNvPr id="3" name="Content Placeholder 2"/>
          <p:cNvSpPr>
            <a:spLocks noGrp="1"/>
          </p:cNvSpPr>
          <p:nvPr>
            <p:ph idx="1"/>
          </p:nvPr>
        </p:nvSpPr>
        <p:spPr/>
        <p:txBody>
          <a:bodyPr/>
          <a:lstStyle/>
          <a:p>
            <a:r>
              <a:rPr lang="en-US" b="1" baseline="30000" dirty="0" smtClean="0"/>
              <a:t>“ </a:t>
            </a:r>
            <a:r>
              <a:rPr lang="en-US" dirty="0" smtClean="0"/>
              <a:t>Go therefore and make disciples of all nations, baptizing them in</a:t>
            </a:r>
            <a:r>
              <a:rPr lang="en-US" i="1" dirty="0" smtClean="0"/>
              <a:t> </a:t>
            </a:r>
            <a:r>
              <a:rPr lang="en-US" dirty="0" smtClean="0"/>
              <a:t>the </a:t>
            </a:r>
            <a:r>
              <a:rPr lang="en-US" b="1" i="1" dirty="0" smtClean="0"/>
              <a:t>name</a:t>
            </a:r>
            <a:r>
              <a:rPr lang="en-US" dirty="0" smtClean="0"/>
              <a:t> [Greek is singular] of </a:t>
            </a:r>
            <a:r>
              <a:rPr lang="en-US" b="1" i="1" dirty="0" smtClean="0"/>
              <a:t>the</a:t>
            </a:r>
            <a:r>
              <a:rPr lang="en-US" dirty="0" smtClean="0"/>
              <a:t> Father and of </a:t>
            </a:r>
            <a:r>
              <a:rPr lang="en-US" b="1" i="1" dirty="0" smtClean="0"/>
              <a:t>the</a:t>
            </a:r>
            <a:r>
              <a:rPr lang="en-US" dirty="0" smtClean="0"/>
              <a:t> Son and of </a:t>
            </a:r>
            <a:r>
              <a:rPr lang="en-US" b="1" i="1" dirty="0" smtClean="0"/>
              <a:t>the</a:t>
            </a:r>
            <a:r>
              <a:rPr lang="en-US" dirty="0" smtClean="0"/>
              <a:t> Holy Spirit,” (Matthew 28:19 ESV)</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Important Verses on the Trinity</a:t>
            </a:r>
            <a:endParaRPr lang="en-US" dirty="0"/>
          </a:p>
        </p:txBody>
      </p:sp>
      <p:sp>
        <p:nvSpPr>
          <p:cNvPr id="3" name="Content Placeholder 2"/>
          <p:cNvSpPr>
            <a:spLocks noGrp="1"/>
          </p:cNvSpPr>
          <p:nvPr>
            <p:ph idx="1"/>
          </p:nvPr>
        </p:nvSpPr>
        <p:spPr/>
        <p:txBody>
          <a:bodyPr/>
          <a:lstStyle/>
          <a:p>
            <a:r>
              <a:rPr lang="en-US" dirty="0" smtClean="0"/>
              <a:t>“The grace of the Lord Jesus Christ and the love of God and the fellowship of the Holy Spirit be with you all.” (II Corinthians 13:14 ESV)</a:t>
            </a:r>
          </a:p>
          <a:p>
            <a:r>
              <a:rPr lang="en-US" dirty="0" smtClean="0"/>
              <a:t>This verse doesn’t, by itself, prove the Trinity, but it does give the doctrine strong support</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Important Verses on the Trinity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“For there are three that bear record </a:t>
            </a:r>
            <a:r>
              <a:rPr lang="en-US" i="1" dirty="0" smtClean="0"/>
              <a:t>in heaven, the Father, the Word, and the Holy Ghost: and these three are one.</a:t>
            </a:r>
            <a:r>
              <a:rPr lang="en-US" b="1" i="1" baseline="30000" dirty="0" smtClean="0"/>
              <a:t>  </a:t>
            </a:r>
            <a:r>
              <a:rPr lang="en-US" i="1" dirty="0" smtClean="0"/>
              <a:t>And there are three that bear witness in earth, </a:t>
            </a:r>
            <a:r>
              <a:rPr lang="en-US" dirty="0" smtClean="0"/>
              <a:t>the spirit, and the water, and the blood: and these three agree in one.” (I John 5:7,8 KJV)</a:t>
            </a:r>
          </a:p>
          <a:p>
            <a:r>
              <a:rPr lang="en-US" dirty="0" smtClean="0"/>
              <a:t>“For there are three that testify:</a:t>
            </a:r>
            <a:r>
              <a:rPr lang="en-US" b="1" baseline="30000" dirty="0" smtClean="0"/>
              <a:t> </a:t>
            </a:r>
            <a:r>
              <a:rPr lang="en-US" dirty="0" smtClean="0"/>
              <a:t>the Spirit and the water and the blood; and these three agree.” (I John 5:7,8 ESV)</a:t>
            </a:r>
          </a:p>
          <a:p>
            <a:r>
              <a:rPr lang="en-US" dirty="0" smtClean="0"/>
              <a:t>The phrase in italics exists in no Greek manuscript earlier than the 16</a:t>
            </a:r>
            <a:r>
              <a:rPr lang="en-US" baseline="30000" dirty="0" smtClean="0"/>
              <a:t>th</a:t>
            </a:r>
            <a:r>
              <a:rPr lang="en-US" dirty="0" smtClean="0"/>
              <a:t> century, and an informed Jehovah’s Witness will know this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Jehovah’s Witnesses Arguments Against the Deity of the Holy Spirit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Merely God’s active force, something like electricity</a:t>
            </a:r>
          </a:p>
          <a:p>
            <a:r>
              <a:rPr lang="en-US" dirty="0" smtClean="0"/>
              <a:t>Persons can’t be subdivided and fill many people, but forces can</a:t>
            </a:r>
          </a:p>
          <a:p>
            <a:r>
              <a:rPr lang="en-US" dirty="0" smtClean="0"/>
              <a:t>The Father (a person) is named Jehovah; the Son (a person) is named Jesus; the </a:t>
            </a:r>
            <a:r>
              <a:rPr lang="en-US" dirty="0" smtClean="0"/>
              <a:t>Holy </a:t>
            </a:r>
            <a:r>
              <a:rPr lang="en-US" dirty="0" smtClean="0"/>
              <a:t>S</a:t>
            </a:r>
            <a:r>
              <a:rPr lang="en-US" dirty="0" smtClean="0"/>
              <a:t>pirit </a:t>
            </a:r>
            <a:r>
              <a:rPr lang="en-US" dirty="0" smtClean="0"/>
              <a:t>(not a person) has no name</a:t>
            </a:r>
          </a:p>
          <a:p>
            <a:r>
              <a:rPr lang="en-US" dirty="0" smtClean="0"/>
              <a:t>When the Bible seems to attribute personal characteristics to the Holy Spirit, it is mere personification, as when the same thing is done concerning wisdom or sin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Each Person of the Trinity is Called God in Scripture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“according to the foreknowledge of God the Father, in the sanctification of the Spirit, for obedience to Jesus Christ and for sprinkling with his blood: May grace and peace be multiplied to you.” (I Peter 1:2 ESV)</a:t>
            </a:r>
          </a:p>
          <a:p>
            <a:r>
              <a:rPr lang="en-US" dirty="0" smtClean="0"/>
              <a:t>“Thomas answered him [Jesus], “My Lord and my God!” (John 20:28 ESV)</a:t>
            </a:r>
          </a:p>
          <a:p>
            <a:r>
              <a:rPr lang="en-US" dirty="0" smtClean="0"/>
              <a:t>“But Peter said, ‘Ananias, why has Satan filled your heart to lie to the Holy Spirit and to keep back for yourself part of the proceeds of the land?</a:t>
            </a:r>
            <a:r>
              <a:rPr lang="en-US" baseline="30000" dirty="0" smtClean="0"/>
              <a:t> </a:t>
            </a:r>
            <a:r>
              <a:rPr lang="en-US" dirty="0" smtClean="0"/>
              <a:t> While it remained unsold, did it not remain your own? And after it was sold, was it not at your disposal? Why is it that you have contrived this deed in your heart? You have not lied to men but to God.’ ” (Acts 5:3, 4 ESV)</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Each Person of the Trinity Has the Attributes of God</a:t>
            </a:r>
            <a:endParaRPr lang="en-US" dirty="0"/>
          </a:p>
        </p:txBody>
      </p:sp>
      <p:sp>
        <p:nvSpPr>
          <p:cNvPr id="3" name="Content Placeholder 2"/>
          <p:cNvSpPr>
            <a:spLocks noGrp="1"/>
          </p:cNvSpPr>
          <p:nvPr>
            <p:ph idx="1"/>
          </p:nvPr>
        </p:nvSpPr>
        <p:spPr/>
        <p:txBody>
          <a:bodyPr/>
          <a:lstStyle/>
          <a:p>
            <a:r>
              <a:rPr lang="en-US" sz="2400" dirty="0" smtClean="0"/>
              <a:t>The following table is adapted from pp. 238, 239 of </a:t>
            </a:r>
            <a:r>
              <a:rPr lang="en-US" sz="2400" i="1" dirty="0" smtClean="0"/>
              <a:t>Reasoning from the Scriptures with the Jehovah’s Witnesses </a:t>
            </a:r>
            <a:r>
              <a:rPr lang="en-US" i="1" dirty="0" smtClean="0"/>
              <a:t>(</a:t>
            </a:r>
            <a:r>
              <a:rPr lang="en-US" sz="2400" dirty="0" smtClean="0"/>
              <a:t>* marks </a:t>
            </a:r>
            <a:r>
              <a:rPr lang="en-US" sz="2400" dirty="0" smtClean="0"/>
              <a:t>the one </a:t>
            </a:r>
            <a:r>
              <a:rPr lang="en-US" sz="2400" dirty="0" smtClean="0"/>
              <a:t>verse I changed</a:t>
            </a:r>
            <a:r>
              <a:rPr lang="en-US" dirty="0" smtClean="0"/>
              <a:t>):</a:t>
            </a:r>
            <a:endParaRPr lang="en-US" i="1" dirty="0" smtClean="0"/>
          </a:p>
          <a:p>
            <a:endParaRPr lang="en-US" dirty="0"/>
          </a:p>
        </p:txBody>
      </p:sp>
      <p:graphicFrame>
        <p:nvGraphicFramePr>
          <p:cNvPr id="1026" name="Object 2"/>
          <p:cNvGraphicFramePr>
            <a:graphicFrameLocks noChangeAspect="1"/>
          </p:cNvGraphicFramePr>
          <p:nvPr/>
        </p:nvGraphicFramePr>
        <p:xfrm>
          <a:off x="1143001" y="3048000"/>
          <a:ext cx="6477000" cy="3321153"/>
        </p:xfrm>
        <a:graphic>
          <a:graphicData uri="http://schemas.openxmlformats.org/presentationml/2006/ole">
            <p:oleObj spid="_x0000_s1026" name="Worksheet" r:id="rId3" imgW="4105343" imgH="2105115" progId="Excel.Shee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Grammatical Interlude</a:t>
            </a:r>
            <a:endParaRPr lang="en-US" dirty="0"/>
          </a:p>
        </p:txBody>
      </p:sp>
      <p:sp>
        <p:nvSpPr>
          <p:cNvPr id="3" name="Content Placeholder 2"/>
          <p:cNvSpPr>
            <a:spLocks noGrp="1"/>
          </p:cNvSpPr>
          <p:nvPr>
            <p:ph idx="1"/>
          </p:nvPr>
        </p:nvSpPr>
        <p:spPr/>
        <p:txBody>
          <a:bodyPr>
            <a:noAutofit/>
          </a:bodyPr>
          <a:lstStyle/>
          <a:p>
            <a:r>
              <a:rPr lang="en-US" sz="2280" dirty="0" smtClean="0"/>
              <a:t>In Greek, as in many other languages but not in English, nouns have gender</a:t>
            </a:r>
          </a:p>
          <a:p>
            <a:r>
              <a:rPr lang="en-US" sz="2280" dirty="0" smtClean="0"/>
              <a:t>When a pronoun is used to refer to such a noun, the pronoun will have the same gender as the noun</a:t>
            </a:r>
          </a:p>
          <a:p>
            <a:r>
              <a:rPr lang="en-US" sz="2280" dirty="0" smtClean="0"/>
              <a:t>Just because a masculine pronoun is used in the English translation one cannot infer that the original Greek intended to assign sex, or even personhood, to the object named by the noun</a:t>
            </a:r>
          </a:p>
          <a:p>
            <a:r>
              <a:rPr lang="en-US" sz="2280" dirty="0" smtClean="0"/>
              <a:t>Therefore, </a:t>
            </a:r>
            <a:r>
              <a:rPr lang="en-US" sz="2280" dirty="0" smtClean="0"/>
              <a:t>because </a:t>
            </a:r>
            <a:r>
              <a:rPr lang="en-US" sz="2280" dirty="0" smtClean="0"/>
              <a:t>John 14:17 (“even </a:t>
            </a:r>
            <a:r>
              <a:rPr lang="en-US" sz="2280" dirty="0"/>
              <a:t>the Spirit of truth, whom the world cannot receive, because it neither sees him nor knows him. You know him, for he dwells with you and will be in </a:t>
            </a:r>
            <a:r>
              <a:rPr lang="en-US" sz="2280" dirty="0" smtClean="0"/>
              <a:t>you.” ESV) uses “he” and “him” to refer to the Holy Spirit, one can’t say </a:t>
            </a:r>
            <a:r>
              <a:rPr lang="en-US" sz="2280" i="1" dirty="0" smtClean="0"/>
              <a:t>just from that</a:t>
            </a:r>
            <a:r>
              <a:rPr lang="en-US" sz="2280" dirty="0" smtClean="0"/>
              <a:t> </a:t>
            </a:r>
            <a:r>
              <a:rPr lang="en-US" sz="2280" dirty="0" smtClean="0"/>
              <a:t>the Holy </a:t>
            </a:r>
            <a:r>
              <a:rPr lang="en-US" sz="2280" dirty="0" smtClean="0"/>
              <a:t>Spirit </a:t>
            </a:r>
            <a:r>
              <a:rPr lang="en-US" sz="2280" dirty="0" smtClean="0"/>
              <a:t>is obviously a person</a:t>
            </a:r>
            <a:endParaRPr lang="en-US" sz="228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 Attributes of the Holy Spirit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Has a Mind:</a:t>
            </a:r>
          </a:p>
          <a:p>
            <a:pPr lvl="1"/>
            <a:r>
              <a:rPr lang="en-US" dirty="0" smtClean="0"/>
              <a:t>Can search “For </a:t>
            </a:r>
            <a:r>
              <a:rPr lang="en-US" dirty="0"/>
              <a:t>the Spirit searches everything, even the depths of God</a:t>
            </a:r>
            <a:r>
              <a:rPr lang="en-US" dirty="0" smtClean="0"/>
              <a:t>.” (I Corinthians 2:10 ESV)</a:t>
            </a:r>
          </a:p>
          <a:p>
            <a:pPr lvl="1"/>
            <a:r>
              <a:rPr lang="en-US" dirty="0" smtClean="0"/>
              <a:t>Can comprehend “… no </a:t>
            </a:r>
            <a:r>
              <a:rPr lang="en-US" dirty="0"/>
              <a:t>one comprehends the thoughts of God except the Spirit of God</a:t>
            </a:r>
            <a:r>
              <a:rPr lang="en-US" dirty="0" smtClean="0"/>
              <a:t>.” (I Corinthians 2:11b ESV)</a:t>
            </a:r>
          </a:p>
          <a:p>
            <a:pPr lvl="1"/>
            <a:r>
              <a:rPr lang="en-US" dirty="0" smtClean="0"/>
              <a:t>Has a mind “</a:t>
            </a:r>
            <a:r>
              <a:rPr lang="en-US" dirty="0"/>
              <a:t>And he who searches hearts knows what is the mind of the </a:t>
            </a:r>
            <a:r>
              <a:rPr lang="en-US" dirty="0" smtClean="0"/>
              <a:t>Spirit …” (Romans 8:27a ESV)</a:t>
            </a:r>
          </a:p>
          <a:p>
            <a:r>
              <a:rPr lang="en-US" dirty="0" smtClean="0"/>
              <a:t>Can Grieve: “</a:t>
            </a:r>
            <a:r>
              <a:rPr lang="en-US" dirty="0"/>
              <a:t>And do not grieve the Holy Spirit of </a:t>
            </a:r>
            <a:r>
              <a:rPr lang="en-US" dirty="0" smtClean="0"/>
              <a:t>God” (Ephesians 4:30a ESV)</a:t>
            </a:r>
          </a:p>
          <a:p>
            <a:r>
              <a:rPr lang="en-US" dirty="0" smtClean="0"/>
              <a:t>Has a Will:</a:t>
            </a:r>
          </a:p>
          <a:p>
            <a:pPr lvl="1"/>
            <a:r>
              <a:rPr lang="en-US" dirty="0" smtClean="0"/>
              <a:t>“… by </a:t>
            </a:r>
            <a:r>
              <a:rPr lang="en-US" dirty="0"/>
              <a:t>one and the same Spirit, who apportions to each one individually as he </a:t>
            </a:r>
            <a:r>
              <a:rPr lang="en-US" dirty="0" smtClean="0"/>
              <a:t>wills” (I Corinthians 12:11b ESV)</a:t>
            </a:r>
          </a:p>
          <a:p>
            <a:pPr lvl="1"/>
            <a:r>
              <a:rPr lang="en-US" dirty="0" smtClean="0"/>
              <a:t>“… having </a:t>
            </a:r>
            <a:r>
              <a:rPr lang="en-US" dirty="0"/>
              <a:t>been forbidden by the Holy Spirit to speak the word in </a:t>
            </a:r>
            <a:r>
              <a:rPr lang="en-US" dirty="0" smtClean="0"/>
              <a:t>Asia” (Acts 16:6b ESV)</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Actions of the Holy Spirit Showing Personality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Testifies: “</a:t>
            </a:r>
            <a:r>
              <a:rPr lang="en-US" dirty="0"/>
              <a:t>But when the Helper comes, whom I will send to you from the Father, the Spirit of truth, who proceeds from the Father, he will bear witness about </a:t>
            </a:r>
            <a:r>
              <a:rPr lang="en-US" dirty="0" smtClean="0"/>
              <a:t>me” (John 15:26 ESV)</a:t>
            </a:r>
          </a:p>
          <a:p>
            <a:r>
              <a:rPr lang="en-US" dirty="0" smtClean="0"/>
              <a:t>Intercedes: “</a:t>
            </a:r>
            <a:r>
              <a:rPr lang="en-US" dirty="0"/>
              <a:t>Likewise the Spirit helps us in our weakness. For we do not know what to pray for as we ought, but the Spirit himself intercedes for us </a:t>
            </a:r>
            <a:r>
              <a:rPr lang="en-US" dirty="0" smtClean="0"/>
              <a:t>… “(Romans 8:26a ESV)</a:t>
            </a:r>
          </a:p>
          <a:p>
            <a:r>
              <a:rPr lang="en-US" dirty="0" smtClean="0"/>
              <a:t>Commands:</a:t>
            </a:r>
          </a:p>
          <a:p>
            <a:pPr lvl="1"/>
            <a:r>
              <a:rPr lang="en-US" dirty="0" smtClean="0"/>
              <a:t>“</a:t>
            </a:r>
            <a:r>
              <a:rPr lang="en-US" dirty="0"/>
              <a:t>And the Spirit said to Philip, </a:t>
            </a:r>
            <a:r>
              <a:rPr lang="en-US" dirty="0" smtClean="0"/>
              <a:t>‘Go </a:t>
            </a:r>
            <a:r>
              <a:rPr lang="en-US" dirty="0"/>
              <a:t>over and join this chariot</a:t>
            </a:r>
            <a:r>
              <a:rPr lang="en-US" dirty="0" smtClean="0"/>
              <a:t>.’ ” (Acts 8:29 ESV)</a:t>
            </a:r>
          </a:p>
          <a:p>
            <a:pPr lvl="1"/>
            <a:r>
              <a:rPr lang="en-US" dirty="0" smtClean="0"/>
              <a:t>“</a:t>
            </a:r>
            <a:r>
              <a:rPr lang="en-US" dirty="0"/>
              <a:t>the Holy Spirit said, </a:t>
            </a:r>
            <a:r>
              <a:rPr lang="en-US" dirty="0" smtClean="0"/>
              <a:t>‘Set </a:t>
            </a:r>
            <a:r>
              <a:rPr lang="en-US" dirty="0"/>
              <a:t>apart for me Barnabas and Saul for the work to which I have called them</a:t>
            </a:r>
            <a:r>
              <a:rPr lang="en-US" dirty="0" smtClean="0"/>
              <a:t>.’ ” (Acts 13:2 ESV)</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Scriptural Treatment of the Holy Spirit as a Person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Can be blasphemed: “… the </a:t>
            </a:r>
            <a:r>
              <a:rPr lang="en-US" dirty="0"/>
              <a:t>blasphemy against the Spirit will not be forgiven</a:t>
            </a:r>
            <a:r>
              <a:rPr lang="en-US" dirty="0" smtClean="0"/>
              <a:t>.” (Mathew 12:31b ESV)</a:t>
            </a:r>
          </a:p>
          <a:p>
            <a:r>
              <a:rPr lang="en-US" dirty="0" smtClean="0"/>
              <a:t>Can be lied to: “</a:t>
            </a:r>
            <a:r>
              <a:rPr lang="en-US" dirty="0"/>
              <a:t>But Peter said, “Ananias, why has Satan filled your heart to lie to the Holy </a:t>
            </a:r>
            <a:r>
              <a:rPr lang="en-US" dirty="0" smtClean="0"/>
              <a:t>Spirit … “ (Acts 5:3a ESV)</a:t>
            </a:r>
          </a:p>
          <a:p>
            <a:r>
              <a:rPr lang="en-US" dirty="0" smtClean="0"/>
              <a:t>Can be obeyed:</a:t>
            </a:r>
          </a:p>
          <a:p>
            <a:pPr lvl="1"/>
            <a:r>
              <a:rPr lang="en-US" dirty="0" smtClean="0"/>
              <a:t>The Antioch church by setting apart Paul and Barnabas as missionaries to the Gentiles (Acts 13)</a:t>
            </a:r>
          </a:p>
          <a:p>
            <a:pPr lvl="1"/>
            <a:r>
              <a:rPr lang="en-US" dirty="0" smtClean="0"/>
              <a:t>Peter by meeting and accompanying the emissaries of Cornelius (Acts 10)</a:t>
            </a:r>
          </a:p>
          <a:p>
            <a:r>
              <a:rPr lang="en-US" dirty="0" smtClean="0"/>
              <a:t>Is Sent: “</a:t>
            </a:r>
            <a:r>
              <a:rPr lang="en-US" dirty="0"/>
              <a:t>But the Helper, the Holy Spirit, whom the Father will send in my </a:t>
            </a:r>
            <a:r>
              <a:rPr lang="en-US" dirty="0" smtClean="0"/>
              <a:t>name …” (John 14:26a ESV)</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 Can be a Person Without Being Given a Name in the Bible</a:t>
            </a:r>
            <a:endParaRPr lang="en-US" dirty="0"/>
          </a:p>
        </p:txBody>
      </p:sp>
      <p:sp>
        <p:nvSpPr>
          <p:cNvPr id="3" name="Content Placeholder 2"/>
          <p:cNvSpPr>
            <a:spLocks noGrp="1"/>
          </p:cNvSpPr>
          <p:nvPr>
            <p:ph idx="1"/>
          </p:nvPr>
        </p:nvSpPr>
        <p:spPr/>
        <p:txBody>
          <a:bodyPr/>
          <a:lstStyle/>
          <a:p>
            <a:r>
              <a:rPr lang="en-US" dirty="0" smtClean="0"/>
              <a:t>Demons and unclean spirits referred to in the Bible are clearly persons but are almost never named</a:t>
            </a:r>
          </a:p>
          <a:p>
            <a:r>
              <a:rPr lang="en-US" dirty="0" smtClean="0"/>
              <a:t>Likewise, the [Holy] spirit is given a designation that is descriptive of his primary characteristic, holiness</a:t>
            </a:r>
          </a:p>
          <a:p>
            <a:r>
              <a:rPr lang="en-US" dirty="0" smtClean="0"/>
              <a:t>In both cases, the failure to give a name does not imply that the referent is not a person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One Can be Filled with a Divine Person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that </a:t>
            </a:r>
            <a:r>
              <a:rPr lang="en-US" dirty="0"/>
              <a:t>you may be filled with all the fullness of </a:t>
            </a:r>
            <a:r>
              <a:rPr lang="en-US" dirty="0" smtClean="0"/>
              <a:t>God” (Ephesians 3:19 ESV)</a:t>
            </a:r>
          </a:p>
          <a:p>
            <a:r>
              <a:rPr lang="en-US" dirty="0" smtClean="0"/>
              <a:t>“</a:t>
            </a:r>
            <a:r>
              <a:rPr lang="en-US" dirty="0"/>
              <a:t>He who descended is the one who also ascended far above all the heavens, that he might fill all </a:t>
            </a:r>
            <a:r>
              <a:rPr lang="en-US" dirty="0" smtClean="0"/>
              <a:t>things” (Ephesians 4:10 ESV)</a:t>
            </a:r>
          </a:p>
          <a:p>
            <a:r>
              <a:rPr lang="en-US" dirty="0" smtClean="0"/>
              <a:t>These verses show that one can be filled with God and with Jesus, both of whom are persons, even according to Jehovah’s Witnesses</a:t>
            </a:r>
          </a:p>
          <a:p>
            <a:r>
              <a:rPr lang="en-US" dirty="0" smtClean="0"/>
              <a:t>Warning: don’t try these verses in the NWT because they have been rewritten to merely refer to unspecified “fullness”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Jehovah’s Witnesses Arguments Against the Doctrine of the Trinity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word “Trinity” is not in the Bible</a:t>
            </a:r>
          </a:p>
          <a:p>
            <a:r>
              <a:rPr lang="en-US" dirty="0" smtClean="0"/>
              <a:t>If you simply read the Bible you will never come up with Trinitarian doctrine</a:t>
            </a:r>
          </a:p>
          <a:p>
            <a:r>
              <a:rPr lang="en-US" dirty="0" smtClean="0"/>
              <a:t>Jesus never taught or explained the Trinity</a:t>
            </a:r>
          </a:p>
          <a:p>
            <a:r>
              <a:rPr lang="en-US" dirty="0" smtClean="0"/>
              <a:t>Since “… God is not a God of confusion …” </a:t>
            </a:r>
          </a:p>
          <a:p>
            <a:pPr>
              <a:buNone/>
            </a:pPr>
            <a:r>
              <a:rPr lang="en-US" dirty="0" smtClean="0"/>
              <a:t>	(I Corinthians 14:33b ESV), a confusing doctrine like the Trinity can’t be correct</a:t>
            </a:r>
          </a:p>
          <a:p>
            <a:r>
              <a:rPr lang="en-US" dirty="0" smtClean="0"/>
              <a:t>The doctrine of the Trinity was inspired by pagan </a:t>
            </a:r>
            <a:r>
              <a:rPr lang="en-US" dirty="0" err="1" smtClean="0"/>
              <a:t>tritheism</a:t>
            </a:r>
            <a:endParaRPr lang="en-US" dirty="0" smtClean="0"/>
          </a:p>
          <a:p>
            <a:r>
              <a:rPr lang="en-US" dirty="0" smtClean="0"/>
              <a:t>The doctrine of the Trinity is man-made and began at the Council of </a:t>
            </a:r>
            <a:r>
              <a:rPr lang="en-US" dirty="0" err="1" smtClean="0"/>
              <a:t>Nicea</a:t>
            </a: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1016</TotalTime>
  <Words>1956</Words>
  <Application>Microsoft Office PowerPoint</Application>
  <PresentationFormat>On-screen Show (4:3)</PresentationFormat>
  <Paragraphs>107</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Worksheet</vt:lpstr>
      <vt:lpstr>Review: Jehovah’s Witnesses Beliefs about Jesus</vt:lpstr>
      <vt:lpstr>Jehovah’s Witnesses Arguments Against the Deity of the Holy Spirit</vt:lpstr>
      <vt:lpstr>Grammatical Interlude</vt:lpstr>
      <vt:lpstr>Personal Attributes of the Holy Spirit</vt:lpstr>
      <vt:lpstr>Actions of the Holy Spirit Showing Personality</vt:lpstr>
      <vt:lpstr>Scriptural Treatment of the Holy Spirit as a Person</vt:lpstr>
      <vt:lpstr>You Can be a Person Without Being Given a Name in the Bible</vt:lpstr>
      <vt:lpstr>One Can be Filled with a Divine Person</vt:lpstr>
      <vt:lpstr>Jehovah’s Witnesses Arguments Against the Doctrine of the Trinity</vt:lpstr>
      <vt:lpstr>Detour: The Name “Jehovah”</vt:lpstr>
      <vt:lpstr>Detour: The Name “Jehovah”</vt:lpstr>
      <vt:lpstr>A Concept Can be Biblical Without the Term Being in the Text</vt:lpstr>
      <vt:lpstr>Jesus Isn’t the Only One who Taught in the Bible</vt:lpstr>
      <vt:lpstr>So What if the Trinity Confuses You?</vt:lpstr>
      <vt:lpstr>Pagans Can Get Close to the Truth</vt:lpstr>
      <vt:lpstr>The Council of Nicea</vt:lpstr>
      <vt:lpstr>Three Important Verses on the Trinity</vt:lpstr>
      <vt:lpstr>Three Important Verses on the Trinity</vt:lpstr>
      <vt:lpstr>Three Important Verses on the Trinity</vt:lpstr>
      <vt:lpstr>Each Person of the Trinity is Called God in Scripture</vt:lpstr>
      <vt:lpstr>Each Person of the Trinity Has the Attributes of God</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dc:title>
  <dc:creator>Jacky</dc:creator>
  <cp:lastModifiedBy>Jacky</cp:lastModifiedBy>
  <cp:revision>102</cp:revision>
  <dcterms:created xsi:type="dcterms:W3CDTF">2011-12-28T11:55:12Z</dcterms:created>
  <dcterms:modified xsi:type="dcterms:W3CDTF">2011-12-31T13:20:48Z</dcterms:modified>
</cp:coreProperties>
</file>